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6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E7BB5-264A-40E2-A0E2-ACE289F8FB73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8E4F4-D749-4086-A187-183539570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08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74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8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71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6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1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55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62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2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904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0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8E4F4-D749-4086-A187-183539570B9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5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5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7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1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55CF-AB42-4960-8454-3A2B775B9F2D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Weekly Meeting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Nov 29, 2021</a:t>
            </a:r>
          </a:p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5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7.2.3 Designing parsing and scoring functions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03329-E1A9-4EFB-8874-B5A49B18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1953"/>
            <a:ext cx="9870332" cy="25318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594B08-844E-495B-9F7F-3ADC860E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3" y="4473822"/>
            <a:ext cx="9803860" cy="9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0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7.2.3 Putting it all together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BAD27C-B85E-4DA0-A08F-F80FBFBA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78" y="1468090"/>
            <a:ext cx="9526621" cy="46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8.3 Evaluation of unranked retrieval sets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78E6A0-20BB-435F-8A2A-2A527D20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53" y="2009263"/>
            <a:ext cx="9742493" cy="36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8.3 Evaluation of unranked retrieval sets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35ABE7-8D27-4304-A7D1-8DACCDBB3700}"/>
              </a:ext>
            </a:extLst>
          </p:cNvPr>
          <p:cNvSpPr/>
          <p:nvPr/>
        </p:nvSpPr>
        <p:spPr>
          <a:xfrm>
            <a:off x="838199" y="1955658"/>
            <a:ext cx="103291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The advantage of having the two numbers for precision and recall is that one is more important than the other in many circumstances.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9146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8.3 Evaluation of unranked retrieval sets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2CB6DD-A388-4F00-95EE-4D4A4A64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06" y="1839211"/>
            <a:ext cx="10804187" cy="1990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96EC0D-98B1-407E-A98D-2FE769FD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152" y="4540106"/>
            <a:ext cx="2925696" cy="118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1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8.3 Evaluation of unranked retrieval sets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80AE0-6950-49EC-A479-CB8252D00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92"/>
          <a:stretch/>
        </p:blipFill>
        <p:spPr>
          <a:xfrm>
            <a:off x="693906" y="1556426"/>
            <a:ext cx="10804187" cy="1144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483D8B-C9A1-48A6-97C8-6F44BC81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70" y="3065987"/>
            <a:ext cx="9422859" cy="20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8.4 Evaluation of ranked retrieval results 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B8BBB1-2BF9-4B75-9C91-BD002C98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08" y="1556426"/>
            <a:ext cx="6208984" cy="1437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B20EE37-150D-42BE-9DF6-A07D980C1686}"/>
                  </a:ext>
                </a:extLst>
              </p:cNvPr>
              <p:cNvSpPr/>
              <p:nvPr/>
            </p:nvSpPr>
            <p:spPr>
              <a:xfrm>
                <a:off x="643646" y="3340485"/>
                <a:ext cx="3993205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2800" dirty="0"/>
                  <a:t> = a set of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B20EE37-150D-42BE-9DF6-A07D980C1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6" y="3340485"/>
                <a:ext cx="3993205" cy="557910"/>
              </a:xfrm>
              <a:prstGeom prst="rect">
                <a:avLst/>
              </a:prstGeom>
              <a:blipFill>
                <a:blip r:embed="rId4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D3F9E5E-EEE4-4F65-95E3-F3B18DF976E0}"/>
                  </a:ext>
                </a:extLst>
              </p:cNvPr>
              <p:cNvSpPr/>
              <p:nvPr/>
            </p:nvSpPr>
            <p:spPr>
              <a:xfrm>
                <a:off x="643646" y="3948285"/>
                <a:ext cx="10776626" cy="610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ko-KR" sz="2800" dirty="0"/>
                  <a:t> = the set of relevant documents for a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/>
                  <a:t> 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D3F9E5E-EEE4-4F65-95E3-F3B18DF97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6" y="3948285"/>
                <a:ext cx="10776626" cy="610745"/>
              </a:xfrm>
              <a:prstGeom prst="rect">
                <a:avLst/>
              </a:prstGeom>
              <a:blipFill>
                <a:blip r:embed="rId5"/>
                <a:stretch>
                  <a:fillRect t="-12000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060335A-D983-46E1-95BE-0B0543565935}"/>
                  </a:ext>
                </a:extLst>
              </p:cNvPr>
              <p:cNvSpPr/>
              <p:nvPr/>
            </p:nvSpPr>
            <p:spPr>
              <a:xfrm>
                <a:off x="643646" y="4608920"/>
                <a:ext cx="10776626" cy="988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ko-KR" sz="2800" dirty="0"/>
                  <a:t> = the set of ranked retrieval results from the top result until you get to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060335A-D983-46E1-95BE-0B0543565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46" y="4608920"/>
                <a:ext cx="10776626" cy="988797"/>
              </a:xfrm>
              <a:prstGeom prst="rect">
                <a:avLst/>
              </a:prstGeom>
              <a:blipFill>
                <a:blip r:embed="rId6"/>
                <a:stretch>
                  <a:fillRect l="-1188" t="-6790" r="-22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0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8.5 Assessing relevance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95FCC-8C6B-493F-949C-AD6BE567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09" y="1378896"/>
            <a:ext cx="2768780" cy="864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238D6F-B3F9-40F7-A918-1D558547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326" y="2243846"/>
            <a:ext cx="8009347" cy="45486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334F926-CED4-44E8-85D5-E89F1FE080CA}"/>
              </a:ext>
            </a:extLst>
          </p:cNvPr>
          <p:cNvSpPr/>
          <p:nvPr/>
        </p:nvSpPr>
        <p:spPr>
          <a:xfrm>
            <a:off x="10100673" y="6258783"/>
            <a:ext cx="297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Note: [0.67,0.8]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62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9.1 Relevance feedback and pseudo relevance feedback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C04E0-2D64-48C4-AABA-C16CF0CF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37" y="2172328"/>
            <a:ext cx="9824126" cy="33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9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9.1 Relevance feedback and pseudo relevance feedback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18A1F-CFC0-444D-B685-8FD6B941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16" y="1556426"/>
            <a:ext cx="8799367" cy="51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1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 Efficient scoring and ranking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881749-5C97-4894-B3B8-D5E56F66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91" y="1690688"/>
            <a:ext cx="9402618" cy="460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8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9.1 Relevance feedback and pseudo relevance feedback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E3105-D55D-45F7-BF03-6ED95AEE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643" y="1556426"/>
            <a:ext cx="8028713" cy="47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9.1 Relevance feedback and pseudo relevance feedback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AE508-103B-4FCD-A4A8-0C9BA6C8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85" y="1556426"/>
            <a:ext cx="8214229" cy="509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7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9.1 Relevance feedback and pseudo relevance feedback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63C6E2-8185-45DD-AE30-E562A7B32A3F}"/>
                  </a:ext>
                </a:extLst>
              </p:cNvPr>
              <p:cNvSpPr/>
              <p:nvPr/>
            </p:nvSpPr>
            <p:spPr>
              <a:xfrm>
                <a:off x="838200" y="1745149"/>
                <a:ext cx="6275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= the set of relevant documents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63C6E2-8185-45DD-AE30-E562A7B32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5149"/>
                <a:ext cx="6275962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A132D0-6102-4E97-B7B9-21C263C3D589}"/>
                  </a:ext>
                </a:extLst>
              </p:cNvPr>
              <p:cNvSpPr/>
              <p:nvPr/>
            </p:nvSpPr>
            <p:spPr>
              <a:xfrm>
                <a:off x="838200" y="2268370"/>
                <a:ext cx="9077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= the set of the set of nonrelevant documents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A132D0-6102-4E97-B7B9-21C263C3D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68370"/>
                <a:ext cx="9077528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6D16686-4586-4741-A2BC-6DD77F829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912" y="2977754"/>
            <a:ext cx="5981700" cy="9649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8F0BC-4926-477D-AA3F-ECD03B037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188" y="3942750"/>
            <a:ext cx="5787148" cy="14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08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9.1 The </a:t>
            </a:r>
            <a:r>
              <a:rPr lang="en-US" altLang="ko-KR" dirty="0" err="1"/>
              <a:t>Rocchio</a:t>
            </a:r>
            <a:r>
              <a:rPr lang="en-US" altLang="ko-KR" dirty="0"/>
              <a:t> (1971) algorithm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63C6E2-8185-45DD-AE30-E562A7B32A3F}"/>
                  </a:ext>
                </a:extLst>
              </p:cNvPr>
              <p:cNvSpPr/>
              <p:nvPr/>
            </p:nvSpPr>
            <p:spPr>
              <a:xfrm>
                <a:off x="838200" y="1745149"/>
                <a:ext cx="62759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= the set of relevant documents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663C6E2-8185-45DD-AE30-E562A7B32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5149"/>
                <a:ext cx="6275962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A132D0-6102-4E97-B7B9-21C263C3D589}"/>
                  </a:ext>
                </a:extLst>
              </p:cNvPr>
              <p:cNvSpPr/>
              <p:nvPr/>
            </p:nvSpPr>
            <p:spPr>
              <a:xfrm>
                <a:off x="838200" y="2268370"/>
                <a:ext cx="90775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𝑛𝑟</m:t>
                        </m:r>
                      </m:sub>
                    </m:sSub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= the set of the set of nonrelevant documents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A132D0-6102-4E97-B7B9-21C263C3D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68370"/>
                <a:ext cx="9077528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6FF8F0BC-4926-477D-AA3F-ECD03B037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977" y="2787809"/>
            <a:ext cx="5787148" cy="1431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544D88-8D5D-41B5-A31F-84499694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74" y="4169802"/>
            <a:ext cx="7136354" cy="1236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28E545D-A997-4987-9C8C-6FB0B2195722}"/>
                  </a:ext>
                </a:extLst>
              </p:cNvPr>
              <p:cNvSpPr/>
              <p:nvPr/>
            </p:nvSpPr>
            <p:spPr>
              <a:xfrm>
                <a:off x="112679" y="5829964"/>
                <a:ext cx="119666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/>
                  <a:t>Remark: In general,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800" dirty="0"/>
                  <a:t> is more important than </a:t>
                </a:r>
                <a14:m>
                  <m:oMath xmlns:m="http://schemas.openxmlformats.org/officeDocument/2006/math"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dirty="0"/>
                  <a:t>, that is,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800" dirty="0"/>
                  <a:t>. Recommended values are 1, 0.75, 0.15 or 0.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28E545D-A997-4987-9C8C-6FB0B2195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9" y="5829964"/>
                <a:ext cx="11966641" cy="954107"/>
              </a:xfrm>
              <a:prstGeom prst="rect">
                <a:avLst/>
              </a:prstGeom>
              <a:blipFill>
                <a:blip r:embed="rId7"/>
                <a:stretch>
                  <a:fillRect l="-1018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644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9.1.3 When does relevance feedback work?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EE12E-5274-4BCB-A887-D76D14565FE9}"/>
              </a:ext>
            </a:extLst>
          </p:cNvPr>
          <p:cNvSpPr/>
          <p:nvPr/>
        </p:nvSpPr>
        <p:spPr>
          <a:xfrm>
            <a:off x="291829" y="1880151"/>
            <a:ext cx="10752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the user has to have sufficient knowledge to be able to make an initial query.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81A97-54B0-43FA-9948-08BB4E79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98" y="3049539"/>
            <a:ext cx="7964687" cy="35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9.1.3 When does relevance feedback work?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EE12E-5274-4BCB-A887-D76D14565FE9}"/>
              </a:ext>
            </a:extLst>
          </p:cNvPr>
          <p:cNvSpPr/>
          <p:nvPr/>
        </p:nvSpPr>
        <p:spPr>
          <a:xfrm>
            <a:off x="719846" y="3261479"/>
            <a:ext cx="10752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2. the relevance feedback approach requires relevant documents to be similar to each other. That is, they should cluster.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067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9.1.6 Pseudo relevance feedback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561D8-F220-41D7-93F0-F94CC2494A18}"/>
              </a:ext>
            </a:extLst>
          </p:cNvPr>
          <p:cNvSpPr/>
          <p:nvPr/>
        </p:nvSpPr>
        <p:spPr>
          <a:xfrm>
            <a:off x="428016" y="2070078"/>
            <a:ext cx="113359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The method is to do normal retrieval to find an initial set of most relevant documents, to then </a:t>
            </a:r>
            <a:r>
              <a:rPr lang="en-US" altLang="ko-KR" sz="2800" b="1" dirty="0"/>
              <a:t>assume</a:t>
            </a:r>
            <a:r>
              <a:rPr lang="en-US" altLang="ko-KR" sz="2800" dirty="0"/>
              <a:t> that the top k ranked documents are relevant, and finally to do relevance feedback as before under this assumption.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5002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9.1.6 Pseudo relevance feedback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6561D8-F220-41D7-93F0-F94CC2494A18}"/>
              </a:ext>
            </a:extLst>
          </p:cNvPr>
          <p:cNvSpPr/>
          <p:nvPr/>
        </p:nvSpPr>
        <p:spPr>
          <a:xfrm>
            <a:off x="428016" y="2070078"/>
            <a:ext cx="113359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The method is to do normal retrieval to find an initial set of most relevant documents, to then </a:t>
            </a:r>
            <a:r>
              <a:rPr lang="en-US" altLang="ko-KR" sz="2800" b="1" dirty="0"/>
              <a:t>assume</a:t>
            </a:r>
            <a:r>
              <a:rPr lang="en-US" altLang="ko-KR" sz="2800" dirty="0"/>
              <a:t> that the top k ranked documents are relevant, and finally to do relevance feedback as before under this assumption.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1483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1179" cy="1191301"/>
          </a:xfrm>
        </p:spPr>
        <p:txBody>
          <a:bodyPr>
            <a:normAutofit/>
          </a:bodyPr>
          <a:lstStyle/>
          <a:p>
            <a:r>
              <a:rPr lang="en-US" altLang="ko-KR" dirty="0"/>
              <a:t>Next Contents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DF0FD-F178-44F4-A33E-1A1015C0F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578" y="77820"/>
            <a:ext cx="4569551" cy="4704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340D58-D994-405D-9B40-97216ED56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25" y="4748772"/>
            <a:ext cx="4393254" cy="17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4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 Efficient scoring and ranking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A050E-1DE3-4EB7-8C56-F89B37C3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09" y="1690688"/>
            <a:ext cx="9799782" cy="24183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1CC85E-3287-416D-834A-66A8A1A1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42546"/>
            <a:ext cx="112776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7.1.1 Inexact top K document retrieval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6E467-BFF3-4884-AE20-688D4144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2" y="2879537"/>
            <a:ext cx="10778836" cy="19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7.1.2 Index elimination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99259-851A-4690-AC4E-092850809EFC}"/>
              </a:ext>
            </a:extLst>
          </p:cNvPr>
          <p:cNvSpPr/>
          <p:nvPr/>
        </p:nvSpPr>
        <p:spPr>
          <a:xfrm>
            <a:off x="838200" y="2027686"/>
            <a:ext cx="11055486" cy="14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We only consider documents containing terms whose </a:t>
            </a:r>
            <a:r>
              <a:rPr lang="en-US" altLang="ko-KR" sz="2800" dirty="0" err="1"/>
              <a:t>idf</a:t>
            </a:r>
            <a:r>
              <a:rPr lang="en-US" altLang="ko-KR" sz="2800" dirty="0"/>
              <a:t> exceeds a preset threshold. For instance, on the query “catcher in the rye “, we only traverse the postings for catcher and rye.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3883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7.1.3 Champion lists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D6673B2-90B4-4622-9BC4-7A8BB22D1462}"/>
                  </a:ext>
                </a:extLst>
              </p:cNvPr>
              <p:cNvSpPr/>
              <p:nvPr/>
            </p:nvSpPr>
            <p:spPr>
              <a:xfrm>
                <a:off x="224547" y="3676525"/>
                <a:ext cx="2447318" cy="531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D6673B2-90B4-4622-9BC4-7A8BB22D1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7" y="3676525"/>
                <a:ext cx="2447318" cy="5312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35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7.1.4 Static quality scores and ordering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E8B413-B161-4286-877D-AA5BC5178562}"/>
              </a:ext>
            </a:extLst>
          </p:cNvPr>
          <p:cNvSpPr/>
          <p:nvPr/>
        </p:nvSpPr>
        <p:spPr>
          <a:xfrm>
            <a:off x="838199" y="1800016"/>
            <a:ext cx="10731231" cy="982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We have available a measure of quality g(d) for each document d that is query-independent and thus static.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6FAB4A-F27A-49E3-8765-51CFF44B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67" y="2890460"/>
            <a:ext cx="5384665" cy="12069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DABF78-07E2-4FC7-A627-1AF39123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67" y="4205717"/>
            <a:ext cx="5758775" cy="241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7.1.6 Cluster pruning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6C13C-ECDC-481D-960C-920B78C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53" y="1744035"/>
            <a:ext cx="6168493" cy="44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8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6EB9-71B4-42EF-8FA5-CD61FFB0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7.2.1 Tiered indexes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3F553F-3ADC-4F63-8574-469397A4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28" y="1783360"/>
            <a:ext cx="6320544" cy="470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483</Words>
  <Application>Microsoft Office PowerPoint</Application>
  <PresentationFormat>와이드스크린</PresentationFormat>
  <Paragraphs>60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Cambria Math</vt:lpstr>
      <vt:lpstr>Office 테마</vt:lpstr>
      <vt:lpstr>Weekly Meeting</vt:lpstr>
      <vt:lpstr>7.1 Efficient scoring and ranking</vt:lpstr>
      <vt:lpstr>7.1 Efficient scoring and ranking</vt:lpstr>
      <vt:lpstr>7.1.1 Inexact top K document retrieval</vt:lpstr>
      <vt:lpstr>7.1.2 Index elimination</vt:lpstr>
      <vt:lpstr>7.1.3 Champion lists</vt:lpstr>
      <vt:lpstr>7.1.4 Static quality scores and ordering</vt:lpstr>
      <vt:lpstr>7.1.6 Cluster pruning </vt:lpstr>
      <vt:lpstr>7.2.1 Tiered indexes</vt:lpstr>
      <vt:lpstr>7.2.3 Designing parsing and scoring functions</vt:lpstr>
      <vt:lpstr>7.2.3 Putting it all together</vt:lpstr>
      <vt:lpstr>8.3 Evaluation of unranked retrieval sets</vt:lpstr>
      <vt:lpstr>8.3 Evaluation of unranked retrieval sets</vt:lpstr>
      <vt:lpstr>8.3 Evaluation of unranked retrieval sets</vt:lpstr>
      <vt:lpstr>8.3 Evaluation of unranked retrieval sets</vt:lpstr>
      <vt:lpstr>8.4 Evaluation of ranked retrieval results </vt:lpstr>
      <vt:lpstr>8.5 Assessing relevance</vt:lpstr>
      <vt:lpstr>9.1 Relevance feedback and pseudo relevance feedback</vt:lpstr>
      <vt:lpstr>9.1 Relevance feedback and pseudo relevance feedback</vt:lpstr>
      <vt:lpstr>9.1 Relevance feedback and pseudo relevance feedback</vt:lpstr>
      <vt:lpstr>9.1 Relevance feedback and pseudo relevance feedback</vt:lpstr>
      <vt:lpstr>9.1 Relevance feedback and pseudo relevance feedback</vt:lpstr>
      <vt:lpstr>9.1 The Rocchio (1971) algorithm</vt:lpstr>
      <vt:lpstr>9.1.3 When does relevance feedback work?</vt:lpstr>
      <vt:lpstr>9.1.3 When does relevance feedback work?</vt:lpstr>
      <vt:lpstr>9.1.6 Pseudo relevance feedback</vt:lpstr>
      <vt:lpstr>9.1.6 Pseudo relevance feedback</vt:lpstr>
      <vt:lpstr>Next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</dc:title>
  <dc:creator>김광우</dc:creator>
  <cp:lastModifiedBy>김광우</cp:lastModifiedBy>
  <cp:revision>90</cp:revision>
  <dcterms:created xsi:type="dcterms:W3CDTF">2021-10-31T10:37:06Z</dcterms:created>
  <dcterms:modified xsi:type="dcterms:W3CDTF">2021-12-01T08:53:06Z</dcterms:modified>
</cp:coreProperties>
</file>